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4"/>
  </p:notesMasterIdLst>
  <p:sldIdLst>
    <p:sldId id="256" r:id="rId5"/>
    <p:sldId id="260" r:id="rId6"/>
    <p:sldId id="261" r:id="rId7"/>
    <p:sldId id="262" r:id="rId8"/>
    <p:sldId id="298" r:id="rId9"/>
    <p:sldId id="263" r:id="rId10"/>
    <p:sldId id="299" r:id="rId11"/>
    <p:sldId id="300" r:id="rId12"/>
    <p:sldId id="264" r:id="rId13"/>
    <p:sldId id="301" r:id="rId14"/>
    <p:sldId id="302" r:id="rId15"/>
    <p:sldId id="303" r:id="rId16"/>
    <p:sldId id="304" r:id="rId17"/>
    <p:sldId id="305" r:id="rId18"/>
    <p:sldId id="26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316" r:id="rId29"/>
    <p:sldId id="317" r:id="rId30"/>
    <p:sldId id="318" r:id="rId31"/>
    <p:sldId id="319" r:id="rId32"/>
    <p:sldId id="293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20" r:id="rId41"/>
    <p:sldId id="321" r:id="rId42"/>
    <p:sldId id="322" r:id="rId43"/>
    <p:sldId id="276" r:id="rId44"/>
    <p:sldId id="323" r:id="rId45"/>
    <p:sldId id="324" r:id="rId46"/>
    <p:sldId id="325" r:id="rId47"/>
    <p:sldId id="326" r:id="rId48"/>
    <p:sldId id="327" r:id="rId49"/>
    <p:sldId id="336" r:id="rId50"/>
    <p:sldId id="337" r:id="rId51"/>
    <p:sldId id="338" r:id="rId52"/>
    <p:sldId id="277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/>
    <p:restoredTop sz="96327"/>
  </p:normalViewPr>
  <p:slideViewPr>
    <p:cSldViewPr snapToGrid="0">
      <p:cViewPr varScale="1">
        <p:scale>
          <a:sx n="40" d="100"/>
          <a:sy n="40" d="100"/>
        </p:scale>
        <p:origin x="208" y="1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Bike Demand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&lt;Natalie&gt;</a:t>
            </a:r>
          </a:p>
          <a:p>
            <a:r>
              <a:rPr lang="en-US" dirty="0"/>
              <a:t>&lt;Jun 13, 2025&gt;</a:t>
            </a: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9426BD6-DD3D-C4FA-C39C-C6485594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C3E55F8C-04A4-000D-D930-BF8D4D14EC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8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B34B0CB-96A8-D43B-C09B-F03471CB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00" y="68263"/>
            <a:ext cx="9921000" cy="672147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9595A68-5E70-F9E8-54FC-90B1C58BA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9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25E320-B49D-FA64-1472-AB89A081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78" y="68263"/>
            <a:ext cx="8073844" cy="6721475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5A028AF-CECA-0088-3130-2674578FC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FD08E2D-066B-00C4-4617-69FC2456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5741"/>
          <a:stretch>
            <a:fillRect/>
          </a:stretch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720B7FCE-54F8-4646-C2CC-D9898DC3CF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4DBE5B7-FB45-646A-8A55-4DF572CED5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422032"/>
            <a:ext cx="10086120" cy="443132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CCF39-0416-E8DE-2523-1878DB44A4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D92A3-AF33-93AF-8B9E-F8148F21F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31" y="5357202"/>
            <a:ext cx="10555102" cy="9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EDA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Queried and aggregated data using SQL</a:t>
            </a:r>
          </a:p>
          <a:p>
            <a:r>
              <a:rPr lang="en-US" dirty="0"/>
              <a:t>Explored patterns in rental count, temperature, and seasonal variation</a:t>
            </a:r>
          </a:p>
          <a:p>
            <a:r>
              <a:rPr lang="en-US" dirty="0"/>
              <a:t>Visualized trends using ggplot2 in 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670E66-18DD-8E18-1100-95BDF96F9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3" b="2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EA2D2-E6D8-EA38-2411-D6AD6464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79231"/>
          </a:xfrm>
        </p:spPr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5D57503-CD86-41BD-CB79-EC2213D8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00554"/>
            <a:ext cx="3932237" cy="43684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321C8-F994-1E6E-3E6D-92511DC92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348E42-5773-681B-A533-5840181C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500555"/>
            <a:ext cx="5912705" cy="4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A67C86C-644C-2951-4CAF-7104E9222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7508"/>
            <a:ext cx="9642231" cy="405618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F8E48-1140-EC9F-6ED6-2AD6761DD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3FBC9-A793-85D5-9F32-9AD3C7A04750}"/>
              </a:ext>
            </a:extLst>
          </p:cNvPr>
          <p:cNvSpPr txBox="1"/>
          <p:nvPr/>
        </p:nvSpPr>
        <p:spPr>
          <a:xfrm>
            <a:off x="838200" y="5298831"/>
            <a:ext cx="1032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queried the CITIES_WEATHER_FORECAST table to extract the earliest forecast </a:t>
            </a:r>
          </a:p>
        </p:txBody>
      </p:sp>
    </p:spTree>
    <p:extLst>
      <p:ext uri="{BB962C8B-B14F-4D97-AF65-F5344CB8AC3E}">
        <p14:creationId xmlns:p14="http://schemas.microsoft.com/office/powerpoint/2010/main" val="325156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2D0E81D-4073-17BC-C406-5C89EC74A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731"/>
          <a:stretch>
            <a:fillRect/>
          </a:stretch>
        </p:blipFill>
        <p:spPr>
          <a:xfrm>
            <a:off x="304800" y="914400"/>
            <a:ext cx="9850223" cy="3681046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9C311-ABE5-C481-7B2D-7FA3343D7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DCFC0-FB78-F7D6-8932-ED41076E63A9}"/>
              </a:ext>
            </a:extLst>
          </p:cNvPr>
          <p:cNvSpPr txBox="1"/>
          <p:nvPr/>
        </p:nvSpPr>
        <p:spPr>
          <a:xfrm>
            <a:off x="773723" y="4540468"/>
            <a:ext cx="11113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used R functions like </a:t>
            </a:r>
            <a:r>
              <a:rPr lang="en-US" sz="2800" dirty="0" err="1"/>
              <a:t>dbListTables</a:t>
            </a:r>
            <a:r>
              <a:rPr lang="en-US" sz="2800" dirty="0"/>
              <a:t>() and </a:t>
            </a:r>
            <a:r>
              <a:rPr lang="en-US" sz="2800" dirty="0" err="1"/>
              <a:t>dbListFields</a:t>
            </a:r>
            <a:r>
              <a:rPr lang="en-US" sz="2800" dirty="0"/>
              <a:t>() to confirm table and column names within the SQLite database. This step ensured accurate querying and helped avoid SQL errors like referencing non-existent columns (e.g., mistakenly using DATE instead of FORECAST_DATETIME).</a:t>
            </a:r>
          </a:p>
        </p:txBody>
      </p:sp>
    </p:spTree>
    <p:extLst>
      <p:ext uri="{BB962C8B-B14F-4D97-AF65-F5344CB8AC3E}">
        <p14:creationId xmlns:p14="http://schemas.microsoft.com/office/powerpoint/2010/main" val="349890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9FEF43BD-38A6-1255-A9E4-CCA6EA7E39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650" y="272365"/>
            <a:ext cx="11950700" cy="3405947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454ED9-35B2-FC5F-E4F8-60207485B8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0586C-95B2-C33D-D31B-9282B1188F79}"/>
              </a:ext>
            </a:extLst>
          </p:cNvPr>
          <p:cNvSpPr txBox="1"/>
          <p:nvPr/>
        </p:nvSpPr>
        <p:spPr>
          <a:xfrm>
            <a:off x="351693" y="4314092"/>
            <a:ext cx="113010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task would involve joining SEOUL_BIKE_SHARING and CITIES_WEATHER_FORECAST on a common timestamp to analyze how real-time weather influences hourly bike rentals. It would allow us to build predictive models or visual dashboards using ggplot2 or Shiny.</a:t>
            </a:r>
          </a:p>
        </p:txBody>
      </p:sp>
    </p:spTree>
    <p:extLst>
      <p:ext uri="{BB962C8B-B14F-4D97-AF65-F5344CB8AC3E}">
        <p14:creationId xmlns:p14="http://schemas.microsoft.com/office/powerpoint/2010/main" val="195168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1123951" y="1667328"/>
            <a:ext cx="10515600" cy="44654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latin typeface="+mn-lt"/>
              </a:rPr>
              <a:t>Objective: Predict bike-sharing demand pattern using weather, city and season data</a:t>
            </a:r>
          </a:p>
          <a:p>
            <a:r>
              <a:rPr lang="en-US" sz="2300" dirty="0">
                <a:latin typeface="+mn-lt"/>
              </a:rPr>
              <a:t>Build regression models for demand forecasting.</a:t>
            </a:r>
          </a:p>
          <a:p>
            <a:pPr marL="0" indent="0">
              <a:buNone/>
            </a:pPr>
            <a:r>
              <a:rPr lang="en-US" sz="2300" dirty="0">
                <a:latin typeface="+mn-lt"/>
              </a:rPr>
              <a:t>Source: </a:t>
            </a:r>
          </a:p>
          <a:p>
            <a:r>
              <a:rPr lang="en-US" sz="2300" b="1" dirty="0">
                <a:latin typeface="+mn-lt"/>
              </a:rPr>
              <a:t>Wikipedia</a:t>
            </a:r>
            <a:r>
              <a:rPr lang="en-US" sz="2300" dirty="0">
                <a:latin typeface="+mn-lt"/>
              </a:rPr>
              <a:t>: Extracted a global bike-sharing systems dataset.</a:t>
            </a:r>
          </a:p>
          <a:p>
            <a:r>
              <a:rPr lang="en-US" sz="2300" b="1" dirty="0" err="1">
                <a:latin typeface="+mn-lt"/>
              </a:rPr>
              <a:t>OpenWeatherMap</a:t>
            </a:r>
            <a:r>
              <a:rPr lang="en-US" sz="2300" b="1" dirty="0">
                <a:latin typeface="+mn-lt"/>
              </a:rPr>
              <a:t> API</a:t>
            </a:r>
            <a:r>
              <a:rPr lang="en-US" sz="2300" dirty="0">
                <a:latin typeface="+mn-lt"/>
              </a:rPr>
              <a:t>: Collected real-time and 5-day weather forecasts for five global cities (Seoul, New York, London, Tokyo, Paris).</a:t>
            </a:r>
          </a:p>
          <a:p>
            <a:r>
              <a:rPr lang="en-US" sz="2300" b="1" dirty="0">
                <a:latin typeface="+mn-lt"/>
              </a:rPr>
              <a:t>IBM Cloud Object Storage</a:t>
            </a:r>
            <a:r>
              <a:rPr lang="en-US" sz="2300" dirty="0">
                <a:latin typeface="+mn-lt"/>
              </a:rPr>
              <a:t>: Downloaded structured datasets.</a:t>
            </a:r>
          </a:p>
          <a:p>
            <a:r>
              <a:rPr lang="en-US" sz="2300" b="1" dirty="0">
                <a:latin typeface="+mn-lt"/>
              </a:rPr>
              <a:t>SQLite</a:t>
            </a:r>
            <a:r>
              <a:rPr lang="en-US" sz="2300" dirty="0">
                <a:latin typeface="+mn-lt"/>
              </a:rPr>
              <a:t>: Centralized all datasets for SQL querying and aggregation.</a:t>
            </a:r>
          </a:p>
          <a:p>
            <a:pPr marL="0" indent="0">
              <a:buNone/>
            </a:pPr>
            <a:r>
              <a:rPr lang="en-US" sz="2300" dirty="0">
                <a:latin typeface="+mn-lt"/>
              </a:rPr>
              <a:t>Cleaning and </a:t>
            </a:r>
            <a:r>
              <a:rPr lang="en-US" sz="2300" dirty="0" err="1">
                <a:latin typeface="+mn-lt"/>
              </a:rPr>
              <a:t>Prepration</a:t>
            </a:r>
            <a:endParaRPr lang="en-US" sz="2300" dirty="0">
              <a:latin typeface="+mn-lt"/>
            </a:endParaRPr>
          </a:p>
          <a:p>
            <a:r>
              <a:rPr lang="en-US" sz="2300" dirty="0">
                <a:latin typeface="+mn-lt"/>
              </a:rPr>
              <a:t>- Removed embedded references and standardized column names across all datasets.</a:t>
            </a:r>
          </a:p>
          <a:p>
            <a:r>
              <a:rPr lang="en-US" sz="2300" dirty="0">
                <a:latin typeface="+mn-lt"/>
              </a:rPr>
              <a:t>Extracted numerical values from descriptive fields (e.g., bike counts).</a:t>
            </a:r>
          </a:p>
          <a:p>
            <a:r>
              <a:rPr lang="en-US" sz="2300" dirty="0">
                <a:latin typeface="+mn-lt"/>
              </a:rPr>
              <a:t>Merged and stored cleaned datasets in a SQLite database for efficient querying.</a:t>
            </a:r>
          </a:p>
          <a:p>
            <a:pPr marL="0" indent="0">
              <a:buNone/>
            </a:pPr>
            <a:r>
              <a:rPr lang="en-US" sz="2300" dirty="0">
                <a:latin typeface="+mn-lt"/>
              </a:rPr>
              <a:t>SQL analysis and Predictive Modeling</a:t>
            </a:r>
          </a:p>
          <a:p>
            <a:pPr marL="0" indent="0">
              <a:buNone/>
            </a:pPr>
            <a:r>
              <a:rPr lang="en-US" sz="2300" dirty="0">
                <a:latin typeface="+mn-lt"/>
              </a:rPr>
              <a:t>     </a:t>
            </a:r>
            <a:endParaRPr lang="en-US" sz="1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2CB92-5FD2-5C3E-1107-28845D90E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90DD9B-0E27-E22F-849F-EE6D6799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908431" cy="6721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57B98-9DED-A423-12CA-DE1859DDAA7B}"/>
              </a:ext>
            </a:extLst>
          </p:cNvPr>
          <p:cNvSpPr txBox="1"/>
          <p:nvPr/>
        </p:nvSpPr>
        <p:spPr>
          <a:xfrm>
            <a:off x="5908429" y="398585"/>
            <a:ext cx="590843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Identified the peak demand hour in the SEOUL_BIKE_SHARING dataset by selecting the record with the </a:t>
            </a:r>
            <a:r>
              <a:rPr lang="en-US" sz="2800" b="1" dirty="0"/>
              <a:t>highest number of bikes rented</a:t>
            </a:r>
            <a:r>
              <a:rPr lang="en-US" sz="2800" dirty="0"/>
              <a:t>. This helps reveal when demand reaches maximum capacity, which is valuable for operational planning and surge management.</a:t>
            </a:r>
          </a:p>
          <a:p>
            <a:r>
              <a:rPr lang="en-US" sz="2800" b="1" dirty="0"/>
              <a:t>Insight:</a:t>
            </a:r>
            <a:br>
              <a:rPr lang="en-US" sz="2800" dirty="0"/>
            </a:br>
            <a:r>
              <a:rPr lang="en-US" sz="2800" dirty="0"/>
              <a:t>Highlights the busiest hour historically, which could guide bike redistribution or fleet scaling.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6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FEF367-2F4D-9ECB-A315-DB5F2D8AA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Aggregated bike rental data by </a:t>
            </a:r>
            <a:r>
              <a:rPr lang="en-US" b="1" dirty="0"/>
              <a:t>hour and season</a:t>
            </a:r>
            <a:r>
              <a:rPr lang="en-US" dirty="0"/>
              <a:t> to calculate the </a:t>
            </a:r>
            <a:r>
              <a:rPr lang="en-US" b="1" dirty="0"/>
              <a:t>average rentals</a:t>
            </a:r>
            <a:r>
              <a:rPr lang="en-US" dirty="0"/>
              <a:t> and </a:t>
            </a:r>
            <a:r>
              <a:rPr lang="en-US" b="1" dirty="0"/>
              <a:t>average temperature</a:t>
            </a:r>
            <a:r>
              <a:rPr lang="en-US" dirty="0"/>
              <a:t> for each combination. This analysis shows which hours are most popular across seasons, revealing patterns in both usage and weather influence.</a:t>
            </a:r>
          </a:p>
          <a:p>
            <a:r>
              <a:rPr lang="en-US" b="1" dirty="0"/>
              <a:t>Insight:</a:t>
            </a:r>
            <a:br>
              <a:rPr lang="en-US" dirty="0"/>
            </a:br>
            <a:r>
              <a:rPr lang="en-US" dirty="0"/>
              <a:t>Uncovers peak rental hours for each season and how temperature correlates with demand.</a:t>
            </a:r>
          </a:p>
          <a:p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3E208-75B4-5D56-B862-0D7FB1963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36525"/>
            <a:ext cx="6019800" cy="6584950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AD54-0DE3-7F91-72C2-98B30A829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5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9209E6A-BDF8-DF40-997C-A6749CE7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555"/>
          <a:stretch>
            <a:fillRect/>
          </a:stretch>
        </p:blipFill>
        <p:spPr>
          <a:xfrm>
            <a:off x="252046" y="328246"/>
            <a:ext cx="7696199" cy="5834026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09A2E-A31A-F636-FFF9-E14949E29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95724-6074-3428-821B-5CEB11E081EC}"/>
              </a:ext>
            </a:extLst>
          </p:cNvPr>
          <p:cNvSpPr txBox="1"/>
          <p:nvPr/>
        </p:nvSpPr>
        <p:spPr>
          <a:xfrm>
            <a:off x="7948245" y="1547446"/>
            <a:ext cx="39917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Calculated seasonal trends in bike rentals, including:</a:t>
            </a:r>
          </a:p>
          <a:p>
            <a:r>
              <a:rPr lang="en-US" sz="2400" b="1" dirty="0"/>
              <a:t>Average rentals</a:t>
            </a:r>
            <a:endParaRPr lang="en-US" sz="2400" dirty="0"/>
          </a:p>
          <a:p>
            <a:r>
              <a:rPr lang="en-US" sz="2400" b="1" dirty="0"/>
              <a:t>Minimum and maximum rentals</a:t>
            </a:r>
            <a:endParaRPr lang="en-US" sz="2400" dirty="0"/>
          </a:p>
          <a:p>
            <a:r>
              <a:rPr lang="en-US" sz="2400" b="1" dirty="0"/>
              <a:t>Standard deviation (volatility)</a:t>
            </a:r>
            <a:endParaRPr lang="en-US" sz="2400" dirty="0"/>
          </a:p>
          <a:p>
            <a:r>
              <a:rPr lang="en-US" sz="2400" dirty="0"/>
              <a:t>This helps assess both </a:t>
            </a:r>
            <a:r>
              <a:rPr lang="en-US" sz="2400" b="1" dirty="0"/>
              <a:t>typical usage and variability</a:t>
            </a:r>
            <a:r>
              <a:rPr lang="en-US" sz="2400" dirty="0"/>
              <a:t> across seasons.</a:t>
            </a:r>
          </a:p>
          <a:p>
            <a:r>
              <a:rPr lang="en-US" sz="2400" b="1" dirty="0"/>
              <a:t>Insight:</a:t>
            </a:r>
            <a:br>
              <a:rPr lang="en-US" sz="2400" dirty="0"/>
            </a:br>
            <a:r>
              <a:rPr lang="en-US" sz="2400" dirty="0"/>
              <a:t>Quantifies the consistency and fluctuation of bike demand throughout the year.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07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FFB213-BF6F-AF1C-074A-54AD5D075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62" y="375138"/>
            <a:ext cx="8040983" cy="6346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AC87-2A7F-7AC9-CA7E-872179E23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A9C7044-CCE7-804D-340C-76652448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764B017-6AF9-CF4A-32CD-7BE6DBBD7F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Picture 7" descr="A computer code with green text&#10;&#10;AI-generated content may be incorrect.">
            <a:extLst>
              <a:ext uri="{FF2B5EF4-FFF2-40B4-BE49-F238E27FC236}">
                <a16:creationId xmlns:a16="http://schemas.microsoft.com/office/drawing/2014/main" id="{3716DCA3-2EF3-F3DA-BEA2-EA73A388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23" y="113079"/>
            <a:ext cx="5511800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67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A856-9855-3395-9420-10BFC8B6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Bike Rental vs Date</a:t>
            </a:r>
          </a:p>
        </p:txBody>
      </p:sp>
      <p:pic>
        <p:nvPicPr>
          <p:cNvPr id="9" name="Picture 8" descr="A graph showing a number of red dots&#10;&#10;AI-generated content may be incorrect.">
            <a:extLst>
              <a:ext uri="{FF2B5EF4-FFF2-40B4-BE49-F238E27FC236}">
                <a16:creationId xmlns:a16="http://schemas.microsoft.com/office/drawing/2014/main" id="{B7259B14-A1A7-6B14-6406-FD116ED3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4" y="1554163"/>
            <a:ext cx="4942315" cy="5167312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9F036-E0D1-361E-060C-4591A825A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4FE72-4A39-6A20-AF35-DD167C912E68}"/>
              </a:ext>
            </a:extLst>
          </p:cNvPr>
          <p:cNvSpPr txBox="1"/>
          <p:nvPr/>
        </p:nvSpPr>
        <p:spPr>
          <a:xfrm>
            <a:off x="5908431" y="1554163"/>
            <a:ext cx="58146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Rising Trend in 2018:</a:t>
            </a:r>
            <a:br>
              <a:rPr lang="en-US" sz="2000" dirty="0"/>
            </a:br>
            <a:r>
              <a:rPr lang="en-US" sz="2000" dirty="0"/>
              <a:t>There is a noticeable increase in rental activity starting in early 2018, with a higher density of points above 1,000 rentals per day. This suggests </a:t>
            </a:r>
            <a:r>
              <a:rPr lang="en-US" sz="2000" b="1" dirty="0"/>
              <a:t>growing adoption</a:t>
            </a:r>
            <a:r>
              <a:rPr lang="en-US" sz="2000" dirty="0"/>
              <a:t> or seasonal promotion of bike-sharing services.</a:t>
            </a:r>
          </a:p>
          <a:p>
            <a:r>
              <a:rPr lang="en-US" sz="2000" b="1" dirty="0"/>
              <a:t>Peak Periods:</a:t>
            </a:r>
            <a:br>
              <a:rPr lang="en-US" sz="2000" dirty="0"/>
            </a:br>
            <a:r>
              <a:rPr lang="en-US" sz="2000" dirty="0"/>
              <a:t>The highest concentration of rentals appears between </a:t>
            </a:r>
            <a:r>
              <a:rPr lang="en-US" sz="2000" b="1" dirty="0"/>
              <a:t>May and September 2018</a:t>
            </a:r>
            <a:r>
              <a:rPr lang="en-US" sz="2000" dirty="0"/>
              <a:t>, likely due to favorable weather and increased outdoor activity in summer.</a:t>
            </a:r>
          </a:p>
          <a:p>
            <a:r>
              <a:rPr lang="en-US" sz="2000" b="1" dirty="0"/>
              <a:t>High Demand Outliers:</a:t>
            </a:r>
            <a:br>
              <a:rPr lang="en-US" sz="2000" dirty="0"/>
            </a:br>
            <a:r>
              <a:rPr lang="en-US" sz="2000" dirty="0"/>
              <a:t>Several extreme values exceed </a:t>
            </a:r>
            <a:r>
              <a:rPr lang="en-US" sz="2000" b="1" dirty="0"/>
              <a:t>3,000 rentals in a single day</a:t>
            </a:r>
            <a:r>
              <a:rPr lang="en-US" sz="2000" dirty="0"/>
              <a:t>, highlighting moments of </a:t>
            </a:r>
            <a:r>
              <a:rPr lang="en-US" sz="2000" b="1" dirty="0"/>
              <a:t>surge demand</a:t>
            </a:r>
            <a:r>
              <a:rPr lang="en-US" sz="2000" dirty="0"/>
              <a:t>, possibly due to holidays, events, or ideal weather conditions.</a:t>
            </a:r>
          </a:p>
        </p:txBody>
      </p:sp>
    </p:spTree>
    <p:extLst>
      <p:ext uri="{BB962C8B-B14F-4D97-AF65-F5344CB8AC3E}">
        <p14:creationId xmlns:p14="http://schemas.microsoft.com/office/powerpoint/2010/main" val="70169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8F20E83-D30F-ED4D-D5E9-501CEB57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9908"/>
          </a:xfrm>
        </p:spPr>
        <p:txBody>
          <a:bodyPr/>
          <a:lstStyle/>
          <a:p>
            <a:r>
              <a:rPr lang="en-US" dirty="0"/>
              <a:t>Bike Rental vs Datetime</a:t>
            </a:r>
          </a:p>
        </p:txBody>
      </p:sp>
      <p:pic>
        <p:nvPicPr>
          <p:cNvPr id="6" name="Picture 5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C55D65C-5F17-3FE6-01A1-C81D0CD6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48" r="3" b="3"/>
          <a:stretch>
            <a:fillRect/>
          </a:stretch>
        </p:blipFill>
        <p:spPr>
          <a:xfrm>
            <a:off x="5745896" y="992187"/>
            <a:ext cx="6172200" cy="487362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079F0-067E-F8EC-37C4-3B11CDD533EB}"/>
              </a:ext>
            </a:extLst>
          </p:cNvPr>
          <p:cNvSpPr txBox="1"/>
          <p:nvPr/>
        </p:nvSpPr>
        <p:spPr>
          <a:xfrm>
            <a:off x="839788" y="1477108"/>
            <a:ext cx="4552827" cy="4873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Color Separation by Hour:</a:t>
            </a:r>
            <a:b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</a:b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Midday hours (especially </a:t>
            </a: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12 PM to 4 PM</a:t>
            </a: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, shown in pinks and purples) dominate peak rental periods. These hours show up higher on the Y-axis, indicating strong demand.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Seasonal Pattern Consistency:</a:t>
            </a:r>
            <a:b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</a:b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The surge in overall bike rental volume during </a:t>
            </a: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spring and summer (Apr–Sep)</a:t>
            </a: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 is consistent across most hours. Evening hours (e.g., 17–20) remain moderately active even in cooler months.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Dense Clustering at Lower Rentals:</a:t>
            </a:r>
            <a:b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</a:b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Early morning (e.g., 0–6 AM) and late-night hours show lower rental counts, clustering near the bottom regardless of date.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Temporal Trends:</a:t>
            </a:r>
            <a:b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</a:b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From early 2018 through October, activity is clearly </a:t>
            </a:r>
            <a:r>
              <a:rPr lang="en-US" b="1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growing</a:t>
            </a:r>
            <a:r>
              <a:rPr lang="en-US" kern="1200" dirty="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rPr>
              <a:t>, with more high-rental points appearing later in the year.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200" kern="1200" dirty="0">
              <a:solidFill>
                <a:srgbClr val="0070C0"/>
              </a:solidFill>
              <a:latin typeface="IBM Plex Mono Text" panose="020B0509050203000203" pitchFamily="49" charset="0"/>
              <a:ea typeface="+mn-ea"/>
              <a:cs typeface="+mn-cs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8DC5F29-986C-9543-8136-9AB0B2F6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7298DD65-F9C2-52DC-3E49-BCDA025946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3B0-F76E-DE4E-8E3D-9DB96B8B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66800"/>
          </a:xfrm>
        </p:spPr>
        <p:txBody>
          <a:bodyPr/>
          <a:lstStyle/>
          <a:p>
            <a:r>
              <a:rPr lang="en-US" dirty="0"/>
              <a:t>Rental Histogram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D9C04890-6D2E-587F-A8E6-D23ECE558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6713" y="987425"/>
            <a:ext cx="6415287" cy="53689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AE31F-865B-A9BE-8EDB-19A56CAB4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3999"/>
            <a:ext cx="4985149" cy="4873625"/>
          </a:xfrm>
        </p:spPr>
        <p:txBody>
          <a:bodyPr>
            <a:normAutofit/>
          </a:bodyPr>
          <a:lstStyle/>
          <a:p>
            <a:r>
              <a:rPr lang="en-US" b="1" dirty="0"/>
              <a:t>Right-Skewed Distribution:</a:t>
            </a:r>
            <a:br>
              <a:rPr lang="en-US" dirty="0"/>
            </a:br>
            <a:r>
              <a:rPr lang="en-US" dirty="0"/>
              <a:t>The chart clearly shows a </a:t>
            </a:r>
            <a:r>
              <a:rPr lang="en-US" b="1" dirty="0"/>
              <a:t>positive skew</a:t>
            </a:r>
            <a:r>
              <a:rPr lang="en-US" dirty="0"/>
              <a:t>, where most rental counts are concentrated on the lower end (between 0 and 1,000 rentals per hour), and fewer observations occur at higher values.</a:t>
            </a:r>
          </a:p>
          <a:p>
            <a:r>
              <a:rPr lang="en-US" b="1" dirty="0"/>
              <a:t>Most Frequent Rental Range:</a:t>
            </a:r>
            <a:br>
              <a:rPr lang="en-US" dirty="0"/>
            </a:br>
            <a:r>
              <a:rPr lang="en-US" dirty="0"/>
              <a:t>The peak occurs between </a:t>
            </a:r>
            <a:r>
              <a:rPr lang="en-US" b="1" dirty="0"/>
              <a:t>300–600 rentals/hour</a:t>
            </a:r>
            <a:r>
              <a:rPr lang="en-US" dirty="0"/>
              <a:t>, representing the most common rental levels across all hours and dates.</a:t>
            </a:r>
          </a:p>
          <a:p>
            <a:r>
              <a:rPr lang="en-US" b="1" dirty="0"/>
              <a:t>Long Tail of High Rentals:</a:t>
            </a:r>
            <a:br>
              <a:rPr lang="en-US" dirty="0"/>
            </a:br>
            <a:r>
              <a:rPr lang="en-US" dirty="0"/>
              <a:t>There is a long tail stretching beyond </a:t>
            </a:r>
            <a:r>
              <a:rPr lang="en-US" b="1" dirty="0"/>
              <a:t>3,000 rentals/hour</a:t>
            </a:r>
            <a:r>
              <a:rPr lang="en-US" dirty="0"/>
              <a:t>, suggesting rare but significant surges in demand—possibly during peak hours, seasons, or public events.</a:t>
            </a:r>
          </a:p>
          <a:p>
            <a:r>
              <a:rPr lang="en-US" b="1" dirty="0"/>
              <a:t>Density Line (red):</a:t>
            </a:r>
            <a:br>
              <a:rPr lang="en-US" dirty="0"/>
            </a:br>
            <a:r>
              <a:rPr lang="en-US" dirty="0"/>
              <a:t>The red curve provides a smoothed approximation of the underlying distribution, confirming that the rental counts do not follow a normal distribution.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4BE85-3673-7551-2185-D160B95C2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6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8F89-44DF-EAFE-C61B-0B6ACF705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73015"/>
          </a:xfrm>
        </p:spPr>
        <p:txBody>
          <a:bodyPr/>
          <a:lstStyle/>
          <a:p>
            <a:r>
              <a:rPr lang="en-US" dirty="0"/>
              <a:t>Rainfall vs Snowfall </a:t>
            </a:r>
          </a:p>
        </p:txBody>
      </p:sp>
      <p:pic>
        <p:nvPicPr>
          <p:cNvPr id="7" name="Content Placeholder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7BA93DC-A0BE-7820-CCCD-A7658928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545" y="992187"/>
            <a:ext cx="4884777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177D8-71C7-7ACF-CCC9-6CA49EA6E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30215"/>
            <a:ext cx="5631350" cy="4970585"/>
          </a:xfrm>
        </p:spPr>
        <p:txBody>
          <a:bodyPr>
            <a:normAutofit/>
          </a:bodyPr>
          <a:lstStyle/>
          <a:p>
            <a:r>
              <a:rPr lang="en-US" sz="1800" b="1" dirty="0"/>
              <a:t>Winter Snowfall:</a:t>
            </a:r>
            <a:br>
              <a:rPr lang="en-US" sz="1800" dirty="0"/>
            </a:br>
            <a:r>
              <a:rPr lang="en-US" sz="1800" dirty="0"/>
              <a:t>Significant snowfall events are concentrated between </a:t>
            </a:r>
            <a:r>
              <a:rPr lang="en-US" sz="1800" b="1" dirty="0"/>
              <a:t>December and February</a:t>
            </a:r>
            <a:r>
              <a:rPr lang="en-US" sz="1800" dirty="0"/>
              <a:t>, aligning with Seoul’s coldest months. The peaks are sharp and intermittent.</a:t>
            </a:r>
          </a:p>
          <a:p>
            <a:r>
              <a:rPr lang="en-US" sz="1800" b="1" dirty="0"/>
              <a:t>Summer Rainfall:</a:t>
            </a:r>
            <a:br>
              <a:rPr lang="en-US" sz="1800" dirty="0"/>
            </a:br>
            <a:r>
              <a:rPr lang="en-US" sz="1800" dirty="0"/>
              <a:t>Rainfall becomes dominant from </a:t>
            </a:r>
            <a:r>
              <a:rPr lang="en-US" sz="1800" b="1" dirty="0"/>
              <a:t>May to August</a:t>
            </a:r>
            <a:r>
              <a:rPr lang="en-US" sz="1800" dirty="0"/>
              <a:t>, with frequent and higher-volume rain events. Several spikes exceed </a:t>
            </a:r>
            <a:r>
              <a:rPr lang="en-US" sz="1800" b="1" dirty="0"/>
              <a:t>75 mm</a:t>
            </a:r>
            <a:r>
              <a:rPr lang="en-US" sz="1800" dirty="0"/>
              <a:t>, indicating </a:t>
            </a:r>
            <a:r>
              <a:rPr lang="en-US" sz="1800" b="1" dirty="0"/>
              <a:t>monsoon season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Minimal Overlap:</a:t>
            </a:r>
            <a:br>
              <a:rPr lang="en-US" sz="1800" dirty="0"/>
            </a:br>
            <a:r>
              <a:rPr lang="en-US" sz="1800" dirty="0"/>
              <a:t>There's a clear seasonal separation — </a:t>
            </a:r>
            <a:r>
              <a:rPr lang="en-US" sz="1800" b="1" dirty="0"/>
              <a:t>snowfall and rainfall rarely occur together</a:t>
            </a:r>
            <a:r>
              <a:rPr lang="en-US" sz="1800" dirty="0"/>
              <a:t>, reinforcing the distinct climate phases.</a:t>
            </a:r>
          </a:p>
          <a:p>
            <a:r>
              <a:rPr lang="en-US" sz="1800" b="1" dirty="0"/>
              <a:t>End-of-Year Spike:</a:t>
            </a:r>
            <a:br>
              <a:rPr lang="en-US" sz="1800" dirty="0"/>
            </a:br>
            <a:r>
              <a:rPr lang="en-US" sz="1800" dirty="0"/>
              <a:t>A sudden return of snowfall in </a:t>
            </a:r>
            <a:r>
              <a:rPr lang="en-US" sz="1800" b="1" dirty="0"/>
              <a:t>late November to December</a:t>
            </a:r>
            <a:r>
              <a:rPr lang="en-US" sz="1800" dirty="0"/>
              <a:t> suggests the start of the next winter cycle.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16A4E-5C0B-925C-B211-EDE833766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5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Built multiple </a:t>
            </a:r>
            <a:r>
              <a:rPr lang="en-US" sz="3600" b="1" dirty="0"/>
              <a:t>linear regression models</a:t>
            </a:r>
            <a:r>
              <a:rPr lang="en-US" sz="3600" dirty="0"/>
              <a:t>:</a:t>
            </a:r>
          </a:p>
          <a:p>
            <a:r>
              <a:rPr lang="en-US" sz="3600" b="1" dirty="0"/>
              <a:t>Baseline Model</a:t>
            </a:r>
            <a:r>
              <a:rPr lang="en-US" sz="3600" dirty="0"/>
              <a:t>: using weather variables only</a:t>
            </a:r>
          </a:p>
          <a:p>
            <a:r>
              <a:rPr lang="en-US" sz="3600" b="1" dirty="0"/>
              <a:t>Improved Model</a:t>
            </a:r>
            <a:r>
              <a:rPr lang="en-US" sz="3600" dirty="0"/>
              <a:t>: added interaction terms and polynomial features</a:t>
            </a:r>
          </a:p>
          <a:p>
            <a:r>
              <a:rPr lang="en-US" sz="3600" b="1" dirty="0"/>
              <a:t>Regularized Model (</a:t>
            </a:r>
            <a:r>
              <a:rPr lang="en-US" sz="3600" b="1" dirty="0" err="1"/>
              <a:t>GLMNet</a:t>
            </a:r>
            <a:r>
              <a:rPr lang="en-US" sz="3600" b="1" dirty="0"/>
              <a:t>)</a:t>
            </a:r>
            <a:r>
              <a:rPr lang="en-US" sz="3600" dirty="0"/>
              <a:t>: for better generalization</a:t>
            </a:r>
          </a:p>
          <a:p>
            <a:r>
              <a:rPr lang="en-US" sz="3600" dirty="0"/>
              <a:t>Evaluated using </a:t>
            </a:r>
            <a:r>
              <a:rPr lang="en-US" sz="3600" b="1" dirty="0"/>
              <a:t>R² and RMSE</a:t>
            </a:r>
            <a:r>
              <a:rPr lang="en-US" sz="3600" dirty="0"/>
              <a:t> on test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ADEA1-A715-0BD4-F6F9-184496D9B3A9}"/>
              </a:ext>
            </a:extLst>
          </p:cNvPr>
          <p:cNvSpPr txBox="1"/>
          <p:nvPr/>
        </p:nvSpPr>
        <p:spPr>
          <a:xfrm>
            <a:off x="552450" y="1690688"/>
            <a:ext cx="11163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 project investigates how weather conditions and seasonal trends impact the usage of bike-sharing systems.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Bike-sharing is growing rapidly as a sustainable urban mobility solution. The usage patterns are not consistent, they vary significantly based on weather conditions, time of day and seasons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By building predictive models based on historical usage and real-time weather data, cities can improve operations, optimizing bike availability, reducing maintenance downtime and supporting environmental goals</a:t>
            </a:r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9CCAD1-4E51-8C28-950D-AD9CEFBC5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2477" y="68263"/>
            <a:ext cx="7427045" cy="6721475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2EFCBAB-DB1F-309A-C8ED-7F158802BA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1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B9F4CCD-F5E2-9777-6B2B-BD843099B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5303" y="0"/>
            <a:ext cx="8476882" cy="67214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2AD27-29AC-EB9D-80C0-6AA06A3BB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24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EA30B05-F52A-083C-2E02-068B9EE87B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894" y="0"/>
            <a:ext cx="9003056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57381-68F4-F332-1F00-53B0571F8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2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6ABACE-8A46-6693-8AF0-AB7F214E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0" b="149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E452931-FE8F-9734-C68F-DA8670D965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C376-BE50-7A98-89B5-35E09173D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2EF7E76-638D-2AF1-17F1-0620BD0D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8600"/>
            <a:ext cx="7772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50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17EE9CB-F1D0-30D5-C2E7-B8A4C748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DAAB7709-1D17-DA98-E551-13452BB259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7F234E52-AF9C-B809-DAF8-66D8F5AE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98" b="-1"/>
          <a:stretch>
            <a:fillRect/>
          </a:stretch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3CBA6A37-7629-B60A-FC18-968E1853B2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0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38A3-EE49-FD54-B4E0-C6DA4061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Ranked </a:t>
            </a:r>
            <a:r>
              <a:rPr lang="en-US" dirty="0" err="1"/>
              <a:t>Coefficinet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A graph of the weather&#10;&#10;AI-generated content may be incorrect.">
            <a:extLst>
              <a:ext uri="{FF2B5EF4-FFF2-40B4-BE49-F238E27FC236}">
                <a16:creationId xmlns:a16="http://schemas.microsoft.com/office/drawing/2014/main" id="{7A57F6C8-A170-9DBF-12FA-8DF2D65DB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15175"/>
          <a:stretch>
            <a:fillRect/>
          </a:stretch>
        </p:blipFill>
        <p:spPr>
          <a:xfrm>
            <a:off x="838200" y="1825625"/>
            <a:ext cx="5181600" cy="4351338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3D92792-EC9F-221F-E26E-D3DE8B9D6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🌧️ </a:t>
            </a:r>
            <a:r>
              <a:rPr lang="en-US" b="1" dirty="0"/>
              <a:t>Rainfall</a:t>
            </a:r>
            <a:r>
              <a:rPr lang="en-US" dirty="0"/>
              <a:t> has the </a:t>
            </a:r>
            <a:r>
              <a:rPr lang="en-US" b="1" dirty="0"/>
              <a:t>strongest negative influence</a:t>
            </a:r>
            <a:r>
              <a:rPr lang="en-US" dirty="0"/>
              <a:t>, suggesting that as rainfall increases, bike rentals drop significantly.</a:t>
            </a:r>
          </a:p>
          <a:p>
            <a:r>
              <a:rPr lang="en-US" dirty="0"/>
              <a:t>💧 </a:t>
            </a:r>
            <a:r>
              <a:rPr lang="en-US" b="1" dirty="0"/>
              <a:t>Humidity</a:t>
            </a:r>
            <a:r>
              <a:rPr lang="en-US" dirty="0"/>
              <a:t> and </a:t>
            </a:r>
            <a:r>
              <a:rPr lang="en-US" b="1" dirty="0"/>
              <a:t>temperature</a:t>
            </a:r>
            <a:r>
              <a:rPr lang="en-US" dirty="0"/>
              <a:t> also play important roles, likely affecting rider comfort and decision-making.</a:t>
            </a:r>
          </a:p>
          <a:p>
            <a:r>
              <a:rPr lang="en-US" dirty="0"/>
              <a:t>❄️ </a:t>
            </a:r>
            <a:r>
              <a:rPr lang="en-US" b="1" dirty="0"/>
              <a:t>Dew point temperature</a:t>
            </a:r>
            <a:r>
              <a:rPr lang="en-US" dirty="0"/>
              <a:t>—a proxy for atmospheric moisture—further impacts perceived air quality and ride feasibility.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EDDBD-C8F3-1808-17FA-7659DAD73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0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DCC8-8B9F-FCE2-EBBC-81E7379E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Models </a:t>
            </a:r>
          </a:p>
        </p:txBody>
      </p:sp>
      <p:pic>
        <p:nvPicPr>
          <p:cNvPr id="7" name="Content Placeholder 6" descr="A graph showing a graph showing a temperature&#10;&#10;AI-generated content may be incorrect.">
            <a:extLst>
              <a:ext uri="{FF2B5EF4-FFF2-40B4-BE49-F238E27FC236}">
                <a16:creationId xmlns:a16="http://schemas.microsoft.com/office/drawing/2014/main" id="{1D92B836-09CF-2F92-C78F-8DC2C8D94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12049"/>
            <a:ext cx="6172200" cy="3024377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F237FAB-8446-400F-7116-1F9CB3ABC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🔍 Key Insights:</a:t>
            </a:r>
          </a:p>
          <a:p>
            <a:r>
              <a:rPr lang="en-US" b="1" dirty="0"/>
              <a:t>General Trend:</a:t>
            </a:r>
            <a:br>
              <a:rPr lang="en-US" dirty="0"/>
            </a:br>
            <a:r>
              <a:rPr lang="en-US" dirty="0"/>
              <a:t>Bike rental count increases with temperature up to a point, peaking between normalized values of </a:t>
            </a:r>
            <a:r>
              <a:rPr lang="en-US" b="1" dirty="0"/>
              <a:t>~0.75–0.85</a:t>
            </a:r>
            <a:r>
              <a:rPr lang="en-US" dirty="0"/>
              <a:t>(likely corresponding to </a:t>
            </a:r>
            <a:r>
              <a:rPr lang="en-US" b="1" dirty="0"/>
              <a:t>20–25°C</a:t>
            </a:r>
            <a:r>
              <a:rPr lang="en-US" dirty="0"/>
              <a:t>), after which demand slightly decreases—possibly due to discomfort in high heat.</a:t>
            </a:r>
          </a:p>
          <a:p>
            <a:r>
              <a:rPr lang="en-US" b="1" dirty="0"/>
              <a:t>Polynomial Fits:</a:t>
            </a:r>
            <a:endParaRPr lang="en-US" dirty="0"/>
          </a:p>
          <a:p>
            <a:pPr lvl="1"/>
            <a:r>
              <a:rPr lang="en-US" dirty="0"/>
              <a:t>The </a:t>
            </a:r>
            <a:r>
              <a:rPr lang="en-US" b="1" dirty="0"/>
              <a:t>red</a:t>
            </a:r>
            <a:r>
              <a:rPr lang="en-US" dirty="0"/>
              <a:t>, </a:t>
            </a:r>
            <a:r>
              <a:rPr lang="en-US" b="1" dirty="0"/>
              <a:t>blue</a:t>
            </a:r>
            <a:r>
              <a:rPr lang="en-US" dirty="0"/>
              <a:t>, and </a:t>
            </a:r>
            <a:r>
              <a:rPr lang="en-US" b="1" dirty="0"/>
              <a:t>orange</a:t>
            </a:r>
            <a:r>
              <a:rPr lang="en-US" dirty="0"/>
              <a:t> lines represent polynomial regressions of increasing degrees (e.g., linear, quadratic, cubic).</a:t>
            </a:r>
          </a:p>
          <a:p>
            <a:pPr lvl="1"/>
            <a:r>
              <a:rPr lang="en-US" dirty="0"/>
              <a:t>The </a:t>
            </a:r>
            <a:r>
              <a:rPr lang="en-US" b="1" dirty="0"/>
              <a:t>higher-degree polynomials</a:t>
            </a:r>
            <a:r>
              <a:rPr lang="en-US" dirty="0"/>
              <a:t> (blue and orange) capture the </a:t>
            </a:r>
            <a:r>
              <a:rPr lang="en-US" b="1" dirty="0"/>
              <a:t>rise and fall</a:t>
            </a:r>
            <a:r>
              <a:rPr lang="en-US" dirty="0"/>
              <a:t> in rental activity more accurately than a linear model.</a:t>
            </a:r>
          </a:p>
          <a:p>
            <a:r>
              <a:rPr lang="en-US" b="1" dirty="0"/>
              <a:t>Overfitting Caution:</a:t>
            </a:r>
            <a:br>
              <a:rPr lang="en-US" dirty="0"/>
            </a:br>
            <a:r>
              <a:rPr lang="en-US" dirty="0"/>
              <a:t>While higher-degree polynomials better fit the data, they risk </a:t>
            </a:r>
            <a:r>
              <a:rPr lang="en-US" b="1" dirty="0"/>
              <a:t>overfitting</a:t>
            </a:r>
            <a:r>
              <a:rPr lang="en-US" dirty="0"/>
              <a:t> — capturing noise rather than the general trend. The best model should balance accuracy and generalizability.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31956-0328-B4EC-5D8D-7940599DF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0920-AD04-0DBD-E51D-E86C7E77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7" name="Content Placeholder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298C9A4-5A5D-975E-DEBD-2746C928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158" y="987425"/>
            <a:ext cx="490626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D4680-E26D-0BA6-CF34-3EB47D505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Best Performing Model:</a:t>
            </a:r>
            <a:br>
              <a:rPr lang="en-US" dirty="0"/>
            </a:br>
            <a:r>
              <a:rPr lang="en-US" b="1" dirty="0"/>
              <a:t>Model 5</a:t>
            </a:r>
            <a:r>
              <a:rPr lang="en-US" dirty="0"/>
              <a:t> achieves the </a:t>
            </a:r>
            <a:r>
              <a:rPr lang="en-US" b="1" dirty="0"/>
              <a:t>lowest RMSE</a:t>
            </a:r>
            <a:r>
              <a:rPr lang="en-US" dirty="0"/>
              <a:t> and the </a:t>
            </a:r>
            <a:r>
              <a:rPr lang="en-US" b="1" dirty="0"/>
              <a:t>highest R²</a:t>
            </a:r>
            <a:r>
              <a:rPr lang="en-US" dirty="0"/>
              <a:t>, making it the most accurate and reliable model overall.</a:t>
            </a:r>
          </a:p>
          <a:p>
            <a:r>
              <a:rPr lang="en-US" b="1" dirty="0"/>
              <a:t>Worst Performing Model:</a:t>
            </a:r>
            <a:br>
              <a:rPr lang="en-US" dirty="0"/>
            </a:br>
            <a:r>
              <a:rPr lang="en-US" b="1" dirty="0"/>
              <a:t>Model 2</a:t>
            </a:r>
            <a:r>
              <a:rPr lang="en-US" dirty="0"/>
              <a:t> has the </a:t>
            </a:r>
            <a:r>
              <a:rPr lang="en-US" b="1" dirty="0"/>
              <a:t>highest RMSE</a:t>
            </a:r>
            <a:r>
              <a:rPr lang="en-US" dirty="0"/>
              <a:t> and </a:t>
            </a:r>
            <a:r>
              <a:rPr lang="en-US" b="1" dirty="0"/>
              <a:t>lowest R²</a:t>
            </a:r>
            <a:r>
              <a:rPr lang="en-US" dirty="0"/>
              <a:t>, indicating poor predictive power and high deviation from actual rental counts.</a:t>
            </a:r>
          </a:p>
          <a:p>
            <a:r>
              <a:rPr lang="en-US" b="1" dirty="0"/>
              <a:t>Consistent Improvement:</a:t>
            </a:r>
            <a:br>
              <a:rPr lang="en-US" dirty="0"/>
            </a:br>
            <a:r>
              <a:rPr lang="en-US" dirty="0"/>
              <a:t>There’s a </a:t>
            </a:r>
            <a:r>
              <a:rPr lang="en-US" b="1" dirty="0"/>
              <a:t>clear improvement</a:t>
            </a:r>
            <a:r>
              <a:rPr lang="en-US" dirty="0"/>
              <a:t> in both metrics from Model 2 → Model 5, suggesting that refinements such as feature engineering or algorithm tuning were effective.</a:t>
            </a:r>
          </a:p>
          <a:p>
            <a:r>
              <a:rPr lang="en-US" b="1" dirty="0" err="1"/>
              <a:t>lm_ploy</a:t>
            </a:r>
            <a:r>
              <a:rPr lang="en-US" b="1" dirty="0"/>
              <a:t> Baseline:</a:t>
            </a:r>
            <a:br>
              <a:rPr lang="en-US" dirty="0"/>
            </a:br>
            <a:r>
              <a:rPr lang="en-US" dirty="0"/>
              <a:t>The </a:t>
            </a:r>
            <a:r>
              <a:rPr lang="en-US" dirty="0" err="1"/>
              <a:t>lm_ploy</a:t>
            </a:r>
            <a:r>
              <a:rPr lang="en-US" dirty="0"/>
              <a:t> model shows reasonable performance, serving as a </a:t>
            </a:r>
            <a:r>
              <a:rPr lang="en-US" b="1" dirty="0"/>
              <a:t>polynomial regression benchmark</a:t>
            </a:r>
            <a:r>
              <a:rPr lang="en-US" dirty="0"/>
              <a:t>, but is outperformed by later models in both metrics.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F0F51-6044-841E-B75F-7AF8A9872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5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1" y="1266092"/>
            <a:ext cx="11142784" cy="5455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Data Collection</a:t>
            </a:r>
            <a:endParaRPr lang="en-US" sz="3600" dirty="0"/>
          </a:p>
          <a:p>
            <a:r>
              <a:rPr lang="en-US" sz="3600" b="1" dirty="0"/>
              <a:t>Data Wrangling &amp; Cleaning</a:t>
            </a:r>
            <a:endParaRPr lang="en-US" sz="3600" dirty="0"/>
          </a:p>
          <a:p>
            <a:r>
              <a:rPr lang="en-US" sz="3600" b="1" dirty="0"/>
              <a:t>Exploratory Data Analysis (EDA)</a:t>
            </a:r>
            <a:endParaRPr lang="en-US" sz="3600" dirty="0"/>
          </a:p>
          <a:p>
            <a:r>
              <a:rPr lang="en-US" sz="3600" b="1" dirty="0"/>
              <a:t>Predictive Modeling</a:t>
            </a:r>
            <a:endParaRPr lang="en-US" sz="3600" dirty="0"/>
          </a:p>
          <a:p>
            <a:r>
              <a:rPr lang="en-US" sz="3600" b="1" dirty="0"/>
              <a:t>Dashboard App Development</a:t>
            </a:r>
            <a:r>
              <a:rPr lang="en-US" sz="3600" dirty="0"/>
              <a:t> 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Build a R Shiny dashboard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D289F28C-4291-AA15-926C-D1C3A545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80" r="18049" b="1"/>
          <a:stretch>
            <a:fillRect/>
          </a:stretch>
        </p:blipFill>
        <p:spPr>
          <a:xfrm>
            <a:off x="838199" y="1312984"/>
            <a:ext cx="10515599" cy="504336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3B8C-A52A-1F05-21C0-38859212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Seoul</a:t>
            </a:r>
          </a:p>
        </p:txBody>
      </p:sp>
      <p:pic>
        <p:nvPicPr>
          <p:cNvPr id="11" name="Content Placeholder 10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EA427E30-64E5-3EA0-E364-62A0AFC61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818" y="1690688"/>
            <a:ext cx="10422363" cy="4351338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99553-B6B1-BEE6-2402-6719EA6B8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7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B67C-960E-577A-7A9D-2E8067D4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Seoul</a:t>
            </a:r>
          </a:p>
        </p:txBody>
      </p:sp>
      <p:pic>
        <p:nvPicPr>
          <p:cNvPr id="6" name="Content Placeholder 5" descr="A graph with a red line and a red line&#10;&#10;AI-generated content may be incorrect.">
            <a:extLst>
              <a:ext uri="{FF2B5EF4-FFF2-40B4-BE49-F238E27FC236}">
                <a16:creationId xmlns:a16="http://schemas.microsoft.com/office/drawing/2014/main" id="{95B414EC-9924-BF53-5F13-80433F63F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855" y="1690688"/>
            <a:ext cx="9778290" cy="4351338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B4A51-809F-2564-7646-91B059558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8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AB6F-8A17-79B9-3019-C59B327A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Seoul</a:t>
            </a:r>
          </a:p>
        </p:txBody>
      </p:sp>
      <p:pic>
        <p:nvPicPr>
          <p:cNvPr id="6" name="Content Placeholder 5" descr="A graph with green lines and numbers&#10;&#10;AI-generated content may be incorrect.">
            <a:extLst>
              <a:ext uri="{FF2B5EF4-FFF2-40B4-BE49-F238E27FC236}">
                <a16:creationId xmlns:a16="http://schemas.microsoft.com/office/drawing/2014/main" id="{4335317A-2C6F-EDA4-873A-1B79A79CE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297906"/>
            <a:ext cx="7810500" cy="3136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54960-4AD5-1A59-6F52-5370ED71B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4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map&#10;&#10;AI-generated content may be incorrect.">
            <a:extLst>
              <a:ext uri="{FF2B5EF4-FFF2-40B4-BE49-F238E27FC236}">
                <a16:creationId xmlns:a16="http://schemas.microsoft.com/office/drawing/2014/main" id="{38BC12F5-9C0D-2AEE-2615-FC2A944B1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9866" y="68263"/>
            <a:ext cx="6772267" cy="6721475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7FB9507-4358-D70A-AE81-F22C192924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7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64AF-3E01-EA80-3000-0325BB05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51" y="2404941"/>
            <a:ext cx="3028826" cy="1024060"/>
          </a:xfrm>
        </p:spPr>
        <p:txBody>
          <a:bodyPr>
            <a:normAutofit fontScale="90000"/>
          </a:bodyPr>
          <a:lstStyle/>
          <a:p>
            <a:r>
              <a:rPr lang="en-US" dirty="0"/>
              <a:t>Shiny -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D84A2-16FD-70A6-18D8-0A4A1AD00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717AA03-D3E4-1E69-7933-7D6989A5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7" y="136525"/>
            <a:ext cx="8429381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88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5758-4B6C-FADA-74BC-05D167B0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Shiny Server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811E80F-10CC-E694-50FC-5B96E319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83036" cy="4352544"/>
          </a:xfrm>
          <a:prstGeom prst="rect">
            <a:avLst/>
          </a:prstGeom>
          <a:noFill/>
        </p:spPr>
      </p:pic>
      <p:pic>
        <p:nvPicPr>
          <p:cNvPr id="11" name="Content Placeholder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DFB4233-BE00-C200-C64C-F49268E272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44099"/>
            <a:ext cx="5181600" cy="481225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36C14-110E-0AED-1568-2DD451CEA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C595-214E-5532-33F6-A5458823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FE595F-516B-A5EF-9568-57B1DC24E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5721"/>
            <a:ext cx="5181600" cy="4291145"/>
          </a:xfrm>
        </p:spPr>
      </p:pic>
      <p:pic>
        <p:nvPicPr>
          <p:cNvPr id="9" name="Content Placeholder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BEA64B8-3791-8133-770F-36AFFF97D3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38965"/>
            <a:ext cx="5181600" cy="33246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3D9AF-2F7A-E322-DF4F-A63C0F6EE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72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C89D-F039-709B-7AEB-B2C35EE2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cnt</a:t>
            </a:r>
            <a:r>
              <a:rPr lang="en-US" dirty="0"/>
              <a:t> 2</a:t>
            </a:r>
          </a:p>
        </p:txBody>
      </p:sp>
      <p:pic>
        <p:nvPicPr>
          <p:cNvPr id="7" name="Content Placeholder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92594C11-4CE1-07E9-03D7-A8DCDEC8D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4802187"/>
          </a:xfrm>
        </p:spPr>
      </p:pic>
      <p:pic>
        <p:nvPicPr>
          <p:cNvPr id="9" name="Content Placeholder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C46594E-48AC-A440-B39E-D60595E10B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54165"/>
            <a:ext cx="5181600" cy="480218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64A75-3A6A-0111-C972-60472A7B2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0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06"/>
            <a:ext cx="10515600" cy="1325563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B5E61-909E-21CE-4AEA-F8F58600F438}"/>
              </a:ext>
            </a:extLst>
          </p:cNvPr>
          <p:cNvSpPr txBox="1"/>
          <p:nvPr/>
        </p:nvSpPr>
        <p:spPr>
          <a:xfrm>
            <a:off x="838200" y="1586156"/>
            <a:ext cx="1092590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Integrated open data, APIs, and SQL/R tools to analyze bike-sharing demand</a:t>
            </a:r>
          </a:p>
          <a:p>
            <a:r>
              <a:rPr lang="en-US" sz="2800" dirty="0"/>
              <a:t>Identified key drivers of demand: temperature, humidity, solar radiation, and seasonality</a:t>
            </a:r>
          </a:p>
          <a:p>
            <a:r>
              <a:rPr lang="en-US" sz="2800" dirty="0"/>
              <a:t>Built predictive models using regression techniques</a:t>
            </a:r>
          </a:p>
          <a:p>
            <a:pPr lvl="1"/>
            <a:r>
              <a:rPr lang="en-US" sz="2800" dirty="0"/>
              <a:t>Achieved high R² and low RMSE with improved models</a:t>
            </a:r>
          </a:p>
          <a:p>
            <a:r>
              <a:rPr lang="en-US" sz="2800" dirty="0"/>
              <a:t>Demonstrated strong potential for demand forecasting and resource optimization</a:t>
            </a:r>
          </a:p>
          <a:p>
            <a:r>
              <a:rPr lang="en-US" sz="2800" dirty="0"/>
              <a:t>Supports data-driven decisions in sustainable urban mobility</a:t>
            </a:r>
          </a:p>
          <a:p>
            <a:r>
              <a:rPr lang="en-US" sz="2800" dirty="0"/>
              <a:t>Future directions: real-time forecasting, R Shiny dashboard, time-series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Scraped bike-sharing system data from Wikipedia</a:t>
            </a:r>
          </a:p>
          <a:p>
            <a:r>
              <a:rPr lang="en-US" dirty="0"/>
              <a:t>Retrieved real-time and 5-day weather data using </a:t>
            </a:r>
            <a:r>
              <a:rPr lang="en-US" dirty="0" err="1"/>
              <a:t>OpenWeatherMap</a:t>
            </a:r>
            <a:r>
              <a:rPr lang="en-US" dirty="0"/>
              <a:t> API</a:t>
            </a:r>
          </a:p>
          <a:p>
            <a:r>
              <a:rPr lang="en-US" dirty="0"/>
              <a:t>Downloaded datasets from IBM Cloud: bike usage, weather, and city demographics</a:t>
            </a:r>
          </a:p>
          <a:p>
            <a:endParaRPr lang="en-US" dirty="0"/>
          </a:p>
        </p:txBody>
      </p:sp>
      <p:pic>
        <p:nvPicPr>
          <p:cNvPr id="4" name="Picture 3" descr="A computer code with text&#10;&#10;AI-generated content may be incorrect.">
            <a:extLst>
              <a:ext uri="{FF2B5EF4-FFF2-40B4-BE49-F238E27FC236}">
                <a16:creationId xmlns:a16="http://schemas.microsoft.com/office/drawing/2014/main" id="{2FF19AEF-D08C-24F8-CE0D-E484E2BF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6019800" cy="4153144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9504450-B529-6F44-345D-C15820BA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68263"/>
            <a:ext cx="10754359" cy="672147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21C9474-25F9-D760-B84B-BE8C811AB4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30E93BE-FF5E-FF05-9676-4E6207C4D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0816"/>
            <a:ext cx="9945443" cy="551718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B082E-2741-85B5-BD61-A0B2BC3F80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Standardized column names and formats</a:t>
            </a:r>
          </a:p>
          <a:p>
            <a:r>
              <a:rPr lang="en-US" dirty="0"/>
              <a:t>Removed noisy characters, reference links, and extracted numeric values</a:t>
            </a:r>
          </a:p>
          <a:p>
            <a:r>
              <a:rPr lang="en-US" dirty="0"/>
              <a:t>Stored clean datasets in an SQLite database for efficient querying</a:t>
            </a:r>
          </a:p>
        </p:txBody>
      </p:sp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8FE3852-2CB6-3177-1DAA-7C302FB3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253" b="-2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SLIDE_TEMPLATE_skill_network</Template>
  <TotalTime>27122</TotalTime>
  <Words>1583</Words>
  <Application>Microsoft Macintosh PowerPoint</Application>
  <PresentationFormat>Widescreen</PresentationFormat>
  <Paragraphs>165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IBM Plex Mono SemiBold</vt:lpstr>
      <vt:lpstr>IBM Plex Mono Text</vt:lpstr>
      <vt:lpstr>SLIDE_TEMPLATE_skill_network</vt:lpstr>
      <vt:lpstr>Bike Demand Project</vt:lpstr>
      <vt:lpstr>Executive Summary</vt:lpstr>
      <vt:lpstr>Introduction</vt:lpstr>
      <vt:lpstr>Methodology</vt:lpstr>
      <vt:lpstr>Methodology</vt:lpstr>
      <vt:lpstr>Data collection</vt:lpstr>
      <vt:lpstr>PowerPoint Presentation</vt:lpstr>
      <vt:lpstr>PowerPoint Presentation</vt:lpstr>
      <vt:lpstr>Data wrangling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with SQL</vt:lpstr>
      <vt:lpstr>Task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Bike Rental vs Date</vt:lpstr>
      <vt:lpstr>Bike Rental vs Datetime</vt:lpstr>
      <vt:lpstr>Rental Histogram</vt:lpstr>
      <vt:lpstr>Rainfall vs Snowfall </vt:lpstr>
      <vt:lpstr>Predictive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Ranked Coefficinet </vt:lpstr>
      <vt:lpstr>Models </vt:lpstr>
      <vt:lpstr>Models</vt:lpstr>
      <vt:lpstr>Build a R Shiny dashboard</vt:lpstr>
      <vt:lpstr>Seoul</vt:lpstr>
      <vt:lpstr>Seoul</vt:lpstr>
      <vt:lpstr>Seoul</vt:lpstr>
      <vt:lpstr>PowerPoint Presentation</vt:lpstr>
      <vt:lpstr>Shiny - ui</vt:lpstr>
      <vt:lpstr>Shiny Server</vt:lpstr>
      <vt:lpstr>Server cont</vt:lpstr>
      <vt:lpstr>Server cnt 2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Ngan Tuyet Phan</cp:lastModifiedBy>
  <cp:revision>152</cp:revision>
  <dcterms:created xsi:type="dcterms:W3CDTF">2021-04-29T18:58:34Z</dcterms:created>
  <dcterms:modified xsi:type="dcterms:W3CDTF">2025-06-14T01:09:11Z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